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256" r:id="rId2"/>
    <p:sldId id="325" r:id="rId3"/>
    <p:sldId id="258" r:id="rId4"/>
    <p:sldId id="259" r:id="rId5"/>
    <p:sldId id="302" r:id="rId6"/>
    <p:sldId id="260" r:id="rId7"/>
    <p:sldId id="613" r:id="rId8"/>
    <p:sldId id="608" r:id="rId9"/>
    <p:sldId id="305" r:id="rId10"/>
    <p:sldId id="328" r:id="rId11"/>
    <p:sldId id="265" r:id="rId12"/>
    <p:sldId id="269" r:id="rId13"/>
    <p:sldId id="267" r:id="rId14"/>
    <p:sldId id="266" r:id="rId15"/>
    <p:sldId id="261" r:id="rId16"/>
    <p:sldId id="262" r:id="rId17"/>
    <p:sldId id="268" r:id="rId18"/>
    <p:sldId id="338" r:id="rId19"/>
    <p:sldId id="339" r:id="rId20"/>
    <p:sldId id="340" r:id="rId21"/>
    <p:sldId id="631" r:id="rId22"/>
    <p:sldId id="275" r:id="rId23"/>
    <p:sldId id="629" r:id="rId24"/>
    <p:sldId id="615" r:id="rId25"/>
    <p:sldId id="616" r:id="rId26"/>
    <p:sldId id="286" r:id="rId27"/>
    <p:sldId id="630" r:id="rId28"/>
    <p:sldId id="612" r:id="rId29"/>
    <p:sldId id="282" r:id="rId30"/>
    <p:sldId id="585" r:id="rId31"/>
    <p:sldId id="324" r:id="rId32"/>
    <p:sldId id="312" r:id="rId33"/>
    <p:sldId id="627" r:id="rId34"/>
    <p:sldId id="316" r:id="rId35"/>
    <p:sldId id="336" r:id="rId36"/>
    <p:sldId id="596" r:id="rId37"/>
    <p:sldId id="603" r:id="rId38"/>
    <p:sldId id="335" r:id="rId39"/>
    <p:sldId id="292" r:id="rId40"/>
    <p:sldId id="293" r:id="rId41"/>
    <p:sldId id="294" r:id="rId42"/>
    <p:sldId id="299" r:id="rId43"/>
    <p:sldId id="301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1B0C83-A7B9-4741-BA9F-CF3ACC1E8D44}">
          <p14:sldIdLst>
            <p14:sldId id="256"/>
            <p14:sldId id="325"/>
            <p14:sldId id="258"/>
          </p14:sldIdLst>
        </p14:section>
        <p14:section name="Welcome to SoftUni" id="{E41BAA76-794D-4F04-A148-AAC047AEB306}">
          <p14:sldIdLst>
            <p14:sldId id="259"/>
            <p14:sldId id="302"/>
          </p14:sldIdLst>
        </p14:section>
        <p14:section name="Partners" id="{0E9A76F8-7CA3-41AA-92DA-01F18097A645}">
          <p14:sldIdLst>
            <p14:sldId id="260"/>
            <p14:sldId id="613"/>
            <p14:sldId id="608"/>
            <p14:sldId id="305"/>
            <p14:sldId id="328"/>
            <p14:sldId id="265"/>
            <p14:sldId id="269"/>
            <p14:sldId id="267"/>
            <p14:sldId id="266"/>
            <p14:sldId id="261"/>
            <p14:sldId id="262"/>
            <p14:sldId id="268"/>
            <p14:sldId id="338"/>
            <p14:sldId id="339"/>
            <p14:sldId id="340"/>
            <p14:sldId id="631"/>
          </p14:sldIdLst>
        </p14:section>
        <p14:section name="Trainers" id="{04FB701F-B170-4C26-B69A-16EFD97E4F7A}">
          <p14:sldIdLst>
            <p14:sldId id="275"/>
            <p14:sldId id="629"/>
            <p14:sldId id="615"/>
            <p14:sldId id="616"/>
            <p14:sldId id="286"/>
            <p14:sldId id="630"/>
            <p14:sldId id="612"/>
            <p14:sldId id="282"/>
            <p14:sldId id="585"/>
            <p14:sldId id="324"/>
            <p14:sldId id="312"/>
            <p14:sldId id="627"/>
            <p14:sldId id="316"/>
            <p14:sldId id="336"/>
            <p14:sldId id="596"/>
            <p14:sldId id="603"/>
            <p14:sldId id="335"/>
          </p14:sldIdLst>
        </p14:section>
        <p14:section name="Learning Paths and Opportunities" id="{725A98AC-3E99-45B5-B37D-CE4C0A148F18}">
          <p14:sldIdLst>
            <p14:sldId id="292"/>
            <p14:sldId id="293"/>
            <p14:sldId id="294"/>
          </p14:sldIdLst>
        </p14:section>
        <p14:section name="Conclusion" id="{F6D907EC-1D70-4C0D-97CC-FF53A58A35D8}">
          <p14:sldIdLst>
            <p14:sldId id="299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844" autoAdjust="0"/>
  </p:normalViewPr>
  <p:slideViewPr>
    <p:cSldViewPr showGuides="1">
      <p:cViewPr varScale="1">
        <p:scale>
          <a:sx n="91" d="100"/>
          <a:sy n="91" d="100"/>
        </p:scale>
        <p:origin x="418" y="3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12.9.2022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1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806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347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8566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295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0944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2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7570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659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bank.bg/Za-nas/Careers" TargetMode="External"/><Relationship Id="rId2" Type="http://schemas.openxmlformats.org/officeDocument/2006/relationships/hyperlink" Target="https://www.facebook.com/evapostban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www.postbank.bg/" TargetMode="Externa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uperhosting.bg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smartit.b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draftkings.com/" TargetMode="External"/><Relationship Id="rId2" Type="http://schemas.openxmlformats.org/officeDocument/2006/relationships/hyperlink" Target="https://careers.draftkings.com/job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avr.com/expertise/software-engineering/enterprise-business-application-integration/" TargetMode="External"/><Relationship Id="rId2" Type="http://schemas.openxmlformats.org/officeDocument/2006/relationships/hyperlink" Target="https://www.indeavr.com/en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aulia.com/" TargetMode="External"/><Relationship Id="rId2" Type="http://schemas.openxmlformats.org/officeDocument/2006/relationships/hyperlink" Target="https://taulia.com/company/caree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t.schwarz/en/it-hubs/bulga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okerstarscare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rvision.a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osch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rchitecture-series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trainings/course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urriculum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www.softwaregroup.com/" TargetMode="External"/><Relationship Id="rId26" Type="http://schemas.openxmlformats.org/officeDocument/2006/relationships/hyperlink" Target="https://bosch.io/" TargetMode="External"/><Relationship Id="rId3" Type="http://schemas.openxmlformats.org/officeDocument/2006/relationships/image" Target="../media/image22.pn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tauli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26.png"/><Relationship Id="rId24" Type="http://schemas.openxmlformats.org/officeDocument/2006/relationships/hyperlink" Target="https://smartit.bg/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28.jpeg"/><Relationship Id="rId23" Type="http://schemas.openxmlformats.org/officeDocument/2006/relationships/image" Target="../media/image32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25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createx.bg/" TargetMode="External"/><Relationship Id="rId27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ca-colahellenic.com/" TargetMode="External"/><Relationship Id="rId2" Type="http://schemas.openxmlformats.org/officeDocument/2006/relationships/hyperlink" Target="https://bg.coca-colahellenic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984" y="1243664"/>
            <a:ext cx="10076033" cy="675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234465"/>
                </a:solidFill>
              </a:rPr>
              <a:t>Become a Software Engineer and Start a Job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University: Learning Program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E0F9B-3FCA-460F-BAD3-004CA72E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41" y="2203831"/>
            <a:ext cx="1089626" cy="1089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FB4A-AE43-421F-A942-006718D3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6" y="2203831"/>
            <a:ext cx="1060087" cy="127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83993-D99C-4E12-A013-0F594100A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06" y="2203831"/>
            <a:ext cx="1060087" cy="1262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606CD-FA8D-477F-B229-4CE124273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78" y="3657650"/>
            <a:ext cx="963715" cy="1295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6CE99-1E75-4C59-9A61-10CAFB25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52" y="3657650"/>
            <a:ext cx="1060087" cy="1303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6038-FAF0-4C8C-A2A5-8C26CE8D61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14" y="2203831"/>
            <a:ext cx="1058501" cy="13090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75DC3-EBB3-4776-8140-18D8A441B6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12" y="3657650"/>
            <a:ext cx="1060087" cy="12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Site design</a:t>
            </a:r>
          </a:p>
          <a:p>
            <a:r>
              <a:rPr lang="en-US" sz="3400" dirty="0"/>
              <a:t>Website optimization – SEO</a:t>
            </a:r>
          </a:p>
          <a:p>
            <a:r>
              <a:rPr lang="en-US" sz="3400" dirty="0"/>
              <a:t>Online advertising – PPC</a:t>
            </a:r>
          </a:p>
          <a:p>
            <a:r>
              <a:rPr lang="en-US" sz="3400" dirty="0"/>
              <a:t>Social media marketing</a:t>
            </a:r>
          </a:p>
          <a:p>
            <a:r>
              <a:rPr lang="en-US" sz="3400" dirty="0"/>
              <a:t>Copywriting</a:t>
            </a:r>
          </a:p>
          <a:p>
            <a:r>
              <a:rPr lang="en-US" sz="3400" dirty="0"/>
              <a:t>Creative concept and design</a:t>
            </a:r>
          </a:p>
          <a:p>
            <a:r>
              <a:rPr lang="en-US" sz="3400" dirty="0">
                <a:hlinkClick r:id="rId2"/>
              </a:rPr>
              <a:t>https://createx.bg/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CreateX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0" y="1539000"/>
            <a:ext cx="3659073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One of the top </a:t>
            </a:r>
            <a:r>
              <a:rPr lang="en-US" b="1" dirty="0"/>
              <a:t>banking </a:t>
            </a:r>
            <a:br>
              <a:rPr lang="en-US" b="1" dirty="0"/>
            </a:br>
            <a:r>
              <a:rPr lang="en-US" b="1" dirty="0"/>
              <a:t>institutions </a:t>
            </a:r>
            <a:r>
              <a:rPr lang="en-US" dirty="0"/>
              <a:t>in Bulgaria</a:t>
            </a:r>
          </a:p>
          <a:p>
            <a:pPr>
              <a:lnSpc>
                <a:spcPct val="110000"/>
              </a:lnSpc>
            </a:pPr>
            <a:r>
              <a:rPr lang="en-US" dirty="0"/>
              <a:t>Employer of the year for 2017</a:t>
            </a:r>
          </a:p>
          <a:p>
            <a:pPr>
              <a:lnSpc>
                <a:spcPct val="110000"/>
              </a:lnSpc>
            </a:pPr>
            <a:r>
              <a:rPr lang="en-US" dirty="0"/>
              <a:t>Member of the Eurobank Group </a:t>
            </a:r>
            <a:br>
              <a:rPr lang="en-US" dirty="0"/>
            </a:br>
            <a:r>
              <a:rPr lang="en-US" dirty="0"/>
              <a:t>with € 58 billion of assets</a:t>
            </a:r>
          </a:p>
          <a:p>
            <a:pPr>
              <a:lnSpc>
                <a:spcPct val="110000"/>
              </a:lnSpc>
            </a:pPr>
            <a:r>
              <a:rPr lang="en-US" dirty="0"/>
              <a:t>Serious investments in digitization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bank credit </a:t>
            </a:r>
            <a:r>
              <a:rPr lang="en-US" dirty="0" err="1"/>
              <a:t>botchat</a:t>
            </a:r>
            <a:r>
              <a:rPr lang="en-US" dirty="0"/>
              <a:t> – EVA </a:t>
            </a:r>
          </a:p>
          <a:p>
            <a:pPr>
              <a:lnSpc>
                <a:spcPct val="110000"/>
              </a:lnSpc>
            </a:pPr>
            <a:r>
              <a:rPr lang="en-US" u="sng" dirty="0">
                <a:hlinkClick r:id="rId2"/>
              </a:rPr>
              <a:t>https://www.facebook.com/evapostbank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https://www.postbank.bg/Za-nas/Careers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Postbank</a:t>
            </a:r>
          </a:p>
        </p:txBody>
      </p:sp>
      <p:pic>
        <p:nvPicPr>
          <p:cNvPr id="16386" name="Picture 2" descr="Image may contain: 1 person, smiling">
            <a:extLst>
              <a:ext uri="{FF2B5EF4-FFF2-40B4-BE49-F238E27FC236}">
                <a16:creationId xmlns:a16="http://schemas.microsoft.com/office/drawing/2014/main" id="{AD0C6ABA-54DE-4031-ADF1-E91ADE98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0" y="3522959"/>
            <a:ext cx="2876041" cy="287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 descr="Graphical user interface, text, applicati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7965" r="9814" b="20467"/>
          <a:stretch/>
        </p:blipFill>
        <p:spPr>
          <a:xfrm>
            <a:off x="7802441" y="1514822"/>
            <a:ext cx="4262030" cy="16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largest hosting company </a:t>
            </a:r>
            <a:br>
              <a:rPr lang="en-US" dirty="0"/>
            </a:br>
            <a:r>
              <a:rPr lang="en-US" dirty="0"/>
              <a:t>in Bulgaria</a:t>
            </a:r>
          </a:p>
          <a:p>
            <a:pPr lvl="1"/>
            <a:r>
              <a:rPr lang="en-GB" dirty="0"/>
              <a:t>Hosting &amp; Domains</a:t>
            </a:r>
          </a:p>
          <a:p>
            <a:pPr lvl="1"/>
            <a:r>
              <a:rPr lang="en-GB" dirty="0"/>
              <a:t>WordPress Hosting</a:t>
            </a:r>
          </a:p>
          <a:p>
            <a:pPr lvl="1"/>
            <a:r>
              <a:rPr lang="en-GB" dirty="0"/>
              <a:t>VPS Servers</a:t>
            </a:r>
          </a:p>
          <a:p>
            <a:pPr lvl="1"/>
            <a:r>
              <a:rPr lang="en-GB" dirty="0"/>
              <a:t>SSL Certificates</a:t>
            </a:r>
          </a:p>
          <a:p>
            <a:pPr lvl="1"/>
            <a:r>
              <a:rPr lang="en-GB" dirty="0"/>
              <a:t>E-Commerce</a:t>
            </a:r>
          </a:p>
          <a:p>
            <a:pPr lvl="1"/>
            <a:r>
              <a:rPr lang="en-US" dirty="0"/>
              <a:t>Top-quality support</a:t>
            </a:r>
          </a:p>
          <a:p>
            <a:pPr lvl="1"/>
            <a:r>
              <a:rPr lang="en-US" dirty="0"/>
              <a:t>Top-qualified team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SuperHosting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BFDE2D-9C27-4AE6-94BC-A47BE698E00C}"/>
              </a:ext>
            </a:extLst>
          </p:cNvPr>
          <p:cNvSpPr txBox="1">
            <a:spLocks/>
          </p:cNvSpPr>
          <p:nvPr/>
        </p:nvSpPr>
        <p:spPr>
          <a:xfrm>
            <a:off x="5276167" y="3526658"/>
            <a:ext cx="6129833" cy="28273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Offering a complete solution</a:t>
            </a:r>
          </a:p>
          <a:p>
            <a:r>
              <a:rPr lang="en-GB" dirty="0"/>
              <a:t>Leading</a:t>
            </a:r>
            <a:r>
              <a:rPr lang="en-US" dirty="0"/>
              <a:t> technical equipment</a:t>
            </a:r>
          </a:p>
          <a:p>
            <a:r>
              <a:rPr lang="en-US" dirty="0">
                <a:hlinkClick r:id="rId2"/>
              </a:rPr>
              <a:t>https://www.superhosting.bg/</a:t>
            </a:r>
            <a:r>
              <a:rPr lang="en-US" dirty="0"/>
              <a:t> 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2" name="Picture 11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2" y="1428834"/>
            <a:ext cx="3022134" cy="17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Established in 2005</a:t>
            </a:r>
          </a:p>
          <a:p>
            <a:r>
              <a:rPr lang="en-US" dirty="0"/>
              <a:t>Developing their own Fintech software tools</a:t>
            </a:r>
          </a:p>
          <a:p>
            <a:r>
              <a:rPr lang="en-US" altLang="en-US" sz="3600" dirty="0"/>
              <a:t>Technological hub of MFG with a focus </a:t>
            </a:r>
          </a:p>
          <a:p>
            <a:pPr marL="0" indent="0">
              <a:buNone/>
            </a:pPr>
            <a:r>
              <a:rPr lang="en-US" altLang="en-US" sz="3600" dirty="0"/>
              <a:t>     to establish a new generation platform Smart Check</a:t>
            </a:r>
          </a:p>
          <a:p>
            <a:r>
              <a:rPr lang="en-US" altLang="en-US" sz="3600" dirty="0"/>
              <a:t>Using C#, </a:t>
            </a:r>
            <a:r>
              <a:rPr lang="en-US" altLang="en-US" sz="3600" dirty="0" err="1"/>
              <a:t>.Net</a:t>
            </a:r>
            <a:r>
              <a:rPr lang="en-US" altLang="en-US" sz="3600" dirty="0"/>
              <a:t> Core, Web API, Microservices, Kubernetes, React, JS, </a:t>
            </a:r>
            <a:r>
              <a:rPr lang="en-US" altLang="en-US" sz="3600" dirty="0" err="1"/>
              <a:t>JQuery</a:t>
            </a:r>
            <a:r>
              <a:rPr lang="en-US" altLang="en-US" sz="3600" dirty="0"/>
              <a:t>, MS SQL </a:t>
            </a:r>
          </a:p>
          <a:p>
            <a:r>
              <a:rPr lang="en-GB" dirty="0"/>
              <a:t>Looking for Devs &amp; QAs</a:t>
            </a:r>
          </a:p>
          <a:p>
            <a:r>
              <a:rPr lang="en-GB" dirty="0">
                <a:hlinkClick r:id="rId2"/>
              </a:rPr>
              <a:t>https://www.smartit.bg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SmartIT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1F4599-20BE-4ADE-9296-A7CFAE68B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00" y="1719000"/>
            <a:ext cx="3600000" cy="12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</a:rPr>
              <a:t>US-based award-winning tech company </a:t>
            </a:r>
          </a:p>
          <a:p>
            <a:r>
              <a:rPr lang="en-US" sz="3600" dirty="0">
                <a:latin typeface="Calibri" panose="020F0502020204030204" pitchFamily="34" charset="0"/>
              </a:rPr>
              <a:t>Has a team of over 3900 talented </a:t>
            </a:r>
          </a:p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</a:rPr>
              <a:t>    engineers across the globe</a:t>
            </a:r>
          </a:p>
          <a:p>
            <a:r>
              <a:rPr lang="en-US" sz="3600" dirty="0">
                <a:latin typeface="Calibri" panose="020F0502020204030204" pitchFamily="34" charset="0"/>
              </a:rPr>
              <a:t>Works with innovative technologies to deliver high-quality sports entertainment products to their clients </a:t>
            </a:r>
          </a:p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Offices in Sofia and Plovdiv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3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https://careers.draftkings.com/jobs/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Draft Kings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6" name="Picture 5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2516FA7-2A53-1ECE-5424-67BA1CBB2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99" y="1196125"/>
            <a:ext cx="3150002" cy="22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and technology </a:t>
            </a:r>
            <a:br>
              <a:rPr lang="en-US" dirty="0"/>
            </a:br>
            <a:r>
              <a:rPr lang="en-US" b="1" dirty="0"/>
              <a:t>services company</a:t>
            </a:r>
          </a:p>
          <a:p>
            <a:r>
              <a:rPr lang="en-GB" dirty="0"/>
              <a:t>Business application</a:t>
            </a:r>
            <a:br>
              <a:rPr lang="en-GB" dirty="0"/>
            </a:br>
            <a:r>
              <a:rPr lang="en-GB" dirty="0"/>
              <a:t>development</a:t>
            </a:r>
          </a:p>
          <a:p>
            <a:r>
              <a:rPr lang="en-GB" dirty="0"/>
              <a:t>Infrastructure services</a:t>
            </a:r>
          </a:p>
          <a:p>
            <a:r>
              <a:rPr lang="en-GB" dirty="0"/>
              <a:t>Collaboration services</a:t>
            </a:r>
          </a:p>
          <a:p>
            <a:r>
              <a:rPr lang="en-GB" dirty="0"/>
              <a:t>L</a:t>
            </a:r>
            <a:r>
              <a:rPr lang="en-US" dirty="0"/>
              <a:t>ooking for trainee and junior .NET Developers</a:t>
            </a:r>
          </a:p>
          <a:p>
            <a:r>
              <a:rPr lang="en-US" dirty="0">
                <a:hlinkClick r:id="rId2"/>
              </a:rPr>
              <a:t>https://www.indeavr.com/en/careers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Indeavr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15" descr="Text,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00" y="1584000"/>
            <a:ext cx="4494704" cy="15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65598" cy="5528766"/>
          </a:xfrm>
        </p:spPr>
        <p:txBody>
          <a:bodyPr>
            <a:normAutofit/>
          </a:bodyPr>
          <a:lstStyle/>
          <a:p>
            <a:r>
              <a:rPr lang="en-US" dirty="0"/>
              <a:t>Global </a:t>
            </a:r>
            <a:r>
              <a:rPr lang="en-US" b="1" dirty="0" err="1"/>
              <a:t>FinTech</a:t>
            </a:r>
            <a:r>
              <a:rPr lang="en-US" dirty="0"/>
              <a:t> platform</a:t>
            </a:r>
          </a:p>
          <a:p>
            <a:r>
              <a:rPr lang="en-US" dirty="0"/>
              <a:t>Microservices</a:t>
            </a:r>
            <a:r>
              <a:rPr lang="bg-BG" dirty="0"/>
              <a:t>,</a:t>
            </a:r>
            <a:r>
              <a:rPr lang="en-US" dirty="0"/>
              <a:t> CI/CD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Autonomous teams</a:t>
            </a:r>
          </a:p>
          <a:p>
            <a:r>
              <a:rPr lang="en-US" dirty="0"/>
              <a:t>Java-based stack</a:t>
            </a:r>
            <a:r>
              <a:rPr lang="bg-BG" dirty="0"/>
              <a:t>,</a:t>
            </a:r>
            <a:r>
              <a:rPr lang="en-US" dirty="0"/>
              <a:t> open to developers with any tech background</a:t>
            </a:r>
          </a:p>
          <a:p>
            <a:r>
              <a:rPr lang="en-US" dirty="0">
                <a:hlinkClick r:id="rId2"/>
              </a:rPr>
              <a:t>https://taulia.com/company/careers/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Taulia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142" y="1404000"/>
            <a:ext cx="4830856" cy="17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solutions for </a:t>
            </a:r>
            <a:br>
              <a:rPr lang="en-US" dirty="0"/>
            </a:br>
            <a:r>
              <a:rPr lang="en-US" b="1" dirty="0"/>
              <a:t>financial institutions</a:t>
            </a:r>
          </a:p>
          <a:p>
            <a:r>
              <a:rPr lang="en-GB" dirty="0"/>
              <a:t>Provide </a:t>
            </a: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transformation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https://www.softwaregroup.com/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Group</a:t>
            </a:r>
          </a:p>
        </p:txBody>
      </p:sp>
      <p:pic>
        <p:nvPicPr>
          <p:cNvPr id="14338" name="Picture 2" descr="Potential">
            <a:extLst>
              <a:ext uri="{FF2B5EF4-FFF2-40B4-BE49-F238E27FC236}">
                <a16:creationId xmlns:a16="http://schemas.microsoft.com/office/drawing/2014/main" id="{C83A3CD0-5FB6-416A-AE76-093AF44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32" y="2917537"/>
            <a:ext cx="1710719" cy="17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nnovation">
            <a:extLst>
              <a:ext uri="{FF2B5EF4-FFF2-40B4-BE49-F238E27FC236}">
                <a16:creationId xmlns:a16="http://schemas.microsoft.com/office/drawing/2014/main" id="{6A190603-A6DC-42F3-B859-D7B6576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19" y="2917536"/>
            <a:ext cx="1710720" cy="17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locking">
            <a:extLst>
              <a:ext uri="{FF2B5EF4-FFF2-40B4-BE49-F238E27FC236}">
                <a16:creationId xmlns:a16="http://schemas.microsoft.com/office/drawing/2014/main" id="{E9ABBBAF-F449-4BE1-B45B-5929F1C7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784" y="2917535"/>
            <a:ext cx="1710721" cy="17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39D4F0-B48D-43B2-A0BE-141BA618D5AC}"/>
              </a:ext>
            </a:extLst>
          </p:cNvPr>
          <p:cNvSpPr/>
          <p:nvPr/>
        </p:nvSpPr>
        <p:spPr bwMode="auto">
          <a:xfrm>
            <a:off x="3907394" y="4639555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Discovering Potential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8B022C-22AE-487E-9D9B-AA29AFDA6733}"/>
              </a:ext>
            </a:extLst>
          </p:cNvPr>
          <p:cNvSpPr/>
          <p:nvPr/>
        </p:nvSpPr>
        <p:spPr bwMode="auto">
          <a:xfrm>
            <a:off x="6335079" y="4639554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Driving Innovation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C0910-AB75-4F63-A988-B126824787BD}"/>
              </a:ext>
            </a:extLst>
          </p:cNvPr>
          <p:cNvSpPr/>
          <p:nvPr/>
        </p:nvSpPr>
        <p:spPr bwMode="auto">
          <a:xfrm>
            <a:off x="8886000" y="4639553"/>
            <a:ext cx="2372291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Unlocking Opportunities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15" name="Picture 14" descr="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40" y="1151524"/>
            <a:ext cx="4221108" cy="17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IT service providers for the</a:t>
            </a:r>
            <a:br>
              <a:rPr lang="en-US" dirty="0"/>
            </a:br>
            <a:r>
              <a:rPr lang="en-US" dirty="0"/>
              <a:t>divisions of the </a:t>
            </a:r>
            <a:r>
              <a:rPr lang="en-US" b="1" dirty="0"/>
              <a:t>Schwarz Group</a:t>
            </a:r>
          </a:p>
          <a:p>
            <a:r>
              <a:rPr lang="en-US" dirty="0"/>
              <a:t>Responsible for the provision of</a:t>
            </a:r>
            <a:br>
              <a:rPr lang="en-US" dirty="0"/>
            </a:br>
            <a:r>
              <a:rPr lang="en-US" dirty="0"/>
              <a:t>IT infrastructure platforms and</a:t>
            </a:r>
            <a:br>
              <a:rPr lang="en-US" dirty="0"/>
            </a:br>
            <a:r>
              <a:rPr lang="en-US" dirty="0"/>
              <a:t>business applications</a:t>
            </a:r>
          </a:p>
          <a:p>
            <a:r>
              <a:rPr lang="en-US" dirty="0"/>
              <a:t>Support education and invest in</a:t>
            </a:r>
            <a:br>
              <a:rPr lang="en-US" dirty="0"/>
            </a:br>
            <a:r>
              <a:rPr lang="en-US" dirty="0"/>
              <a:t>development of business and IT professionals</a:t>
            </a:r>
          </a:p>
          <a:p>
            <a:r>
              <a:rPr lang="en-US" dirty="0">
                <a:hlinkClick r:id="rId3"/>
              </a:rPr>
              <a:t>https://it.schwarz/en/it-hubs/bulgaria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Schwarz IT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000" y="1835441"/>
            <a:ext cx="2507030" cy="30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company home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/>
              <a:t>PokerStars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/>
              <a:t>PokerStars Casino </a:t>
            </a:r>
            <a:r>
              <a:rPr lang="en-US" dirty="0"/>
              <a:t>and </a:t>
            </a:r>
            <a:br>
              <a:rPr lang="en-US" dirty="0"/>
            </a:br>
            <a:r>
              <a:rPr lang="en-US" b="1" dirty="0"/>
              <a:t>PokerStars Sport</a:t>
            </a:r>
          </a:p>
          <a:p>
            <a:r>
              <a:rPr lang="en-US" dirty="0"/>
              <a:t>Global engineering team</a:t>
            </a:r>
          </a:p>
          <a:p>
            <a:r>
              <a:rPr lang="en-US" dirty="0"/>
              <a:t>Industry-leading products</a:t>
            </a:r>
          </a:p>
          <a:p>
            <a:r>
              <a:rPr lang="en-US" dirty="0"/>
              <a:t>Java, JS, React, Kubernetes, AWS and many more</a:t>
            </a:r>
          </a:p>
          <a:p>
            <a:r>
              <a:rPr lang="en-US" dirty="0">
                <a:hlinkClick r:id="rId3"/>
              </a:rPr>
              <a:t>https://pokerstarscareers.com/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PokerStars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00" y="1854000"/>
            <a:ext cx="6592709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Welcome to </a:t>
            </a:r>
            <a:r>
              <a:rPr lang="en-US" b="1" dirty="0" err="1"/>
              <a:t>SoftUni</a:t>
            </a:r>
            <a:endParaRPr lang="en-GB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Partners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Trainers</a:t>
            </a:r>
            <a:endParaRPr lang="en-US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/>
              <a:t>Learning </a:t>
            </a:r>
            <a:r>
              <a:rPr lang="en-GB" b="1" dirty="0"/>
              <a:t>Paths</a:t>
            </a:r>
            <a:r>
              <a:rPr lang="en-GB" dirty="0"/>
              <a:t> and </a:t>
            </a:r>
            <a:r>
              <a:rPr lang="en-GB" b="1" dirty="0"/>
              <a:t>Opportunities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32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Founded in </a:t>
            </a:r>
            <a:r>
              <a:rPr lang="en-US" b="1" dirty="0"/>
              <a:t>2020 in Chicago</a:t>
            </a:r>
            <a:endParaRPr lang="bg-BG" b="1" dirty="0"/>
          </a:p>
          <a:p>
            <a:r>
              <a:rPr lang="en-US" dirty="0"/>
              <a:t>Provide superior</a:t>
            </a:r>
            <a:br>
              <a:rPr lang="en-US" dirty="0"/>
            </a:br>
            <a:r>
              <a:rPr lang="en-US" dirty="0"/>
              <a:t>uncorrelated investments</a:t>
            </a:r>
            <a:br>
              <a:rPr lang="en-US" dirty="0"/>
            </a:br>
            <a:r>
              <a:rPr lang="en-US" dirty="0"/>
              <a:t>returns using statistics and </a:t>
            </a:r>
            <a:br>
              <a:rPr lang="en-US" dirty="0"/>
            </a:br>
            <a:r>
              <a:rPr lang="en-US" dirty="0"/>
              <a:t>AI/ML methods</a:t>
            </a:r>
          </a:p>
          <a:p>
            <a:r>
              <a:rPr lang="en-US" dirty="0"/>
              <a:t>Sources un/structured datasets, sound</a:t>
            </a:r>
            <a:br>
              <a:rPr lang="en-US" dirty="0"/>
            </a:br>
            <a:r>
              <a:rPr lang="en-US" dirty="0"/>
              <a:t>economic and financial principles, and advanced </a:t>
            </a:r>
            <a:br>
              <a:rPr lang="en-US" dirty="0"/>
            </a:br>
            <a:r>
              <a:rPr lang="en-US" dirty="0"/>
              <a:t>ML techniques to capture in the equity markets</a:t>
            </a:r>
          </a:p>
          <a:p>
            <a:r>
              <a:rPr lang="en-US" dirty="0">
                <a:hlinkClick r:id="rId3"/>
              </a:rPr>
              <a:t>https://www.pharvision.ai/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PharVision</a:t>
            </a:r>
            <a:r>
              <a:rPr lang="en-GB" dirty="0"/>
              <a:t> Capital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6" name="Picture 5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ECB71CF-5A92-4E02-A510-09AF980FC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726000" y="1584000"/>
            <a:ext cx="4444502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00" dirty="0"/>
              <a:t>Bosch.IO</a:t>
            </a:r>
            <a:r>
              <a:rPr lang="bg-BG" sz="3400" dirty="0"/>
              <a:t> drive</a:t>
            </a:r>
            <a:r>
              <a:rPr lang="en-US" sz="3400" dirty="0"/>
              <a:t>s </a:t>
            </a:r>
            <a:r>
              <a:rPr lang="bg-BG" sz="3400" dirty="0"/>
              <a:t>the digital and </a:t>
            </a:r>
            <a:endParaRPr lang="en-US" sz="3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400" dirty="0"/>
              <a:t>    </a:t>
            </a:r>
            <a:r>
              <a:rPr lang="bg-BG" sz="3400" dirty="0"/>
              <a:t>AIoT business of Bosch Group</a:t>
            </a:r>
            <a:endParaRPr lang="en-US" sz="3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00" dirty="0"/>
              <a:t>A</a:t>
            </a:r>
            <a:r>
              <a:rPr lang="bg-BG" sz="3400" dirty="0"/>
              <a:t>round 900 associates, more than 200 </a:t>
            </a:r>
            <a:endParaRPr lang="en-US" sz="3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400" dirty="0"/>
              <a:t>    </a:t>
            </a:r>
            <a:r>
              <a:rPr lang="bg-BG" sz="3400" dirty="0"/>
              <a:t>of whom are working in the Bulgarian office</a:t>
            </a:r>
            <a:endParaRPr lang="en-US" sz="3400" dirty="0"/>
          </a:p>
          <a:p>
            <a:r>
              <a:rPr lang="en-US" sz="3400" dirty="0"/>
              <a:t>Languages and frameworks: Java, Spring Boot, Go, TypeScript</a:t>
            </a:r>
            <a:r>
              <a:rPr lang="bg-BG" sz="3400" dirty="0"/>
              <a:t>; </a:t>
            </a:r>
            <a:r>
              <a:rPr lang="en-US" sz="3400" dirty="0"/>
              <a:t>Mobile: iOS &amp; Android</a:t>
            </a:r>
            <a:r>
              <a:rPr lang="bg-BG" sz="3400" dirty="0"/>
              <a:t>; </a:t>
            </a:r>
            <a:r>
              <a:rPr lang="en-US" sz="3400" dirty="0"/>
              <a:t>Cloud Platforms: Azure &amp; Azure DevOps, AWS</a:t>
            </a:r>
          </a:p>
          <a:p>
            <a:r>
              <a:rPr lang="en-US" sz="3400" dirty="0">
                <a:hlinkClick r:id="rId3"/>
              </a:rPr>
              <a:t>https://bosch.io/</a:t>
            </a:r>
            <a:endParaRPr lang="en-US" sz="34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Bosch.IO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7E0F7A8-32BA-4C8D-A72A-1D361635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1584000"/>
            <a:ext cx="3701054" cy="14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8C49-BC69-4031-9946-E13D6BDE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99" y="1385091"/>
            <a:ext cx="1667676" cy="285887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E78A9F-E6BB-4338-B3D2-E3DBA09D99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Trainers for the Software Engineering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The Trainers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516000" y="1674000"/>
            <a:ext cx="6608334" cy="4826400"/>
          </a:xfrm>
        </p:spPr>
        <p:txBody>
          <a:bodyPr>
            <a:normAutofit/>
          </a:bodyPr>
          <a:lstStyle/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Senior Java Developer &amp; Scrum Master @SAP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Ex-competitor in Mathematics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Technical Trainer @SoftUni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Programming Basics Team Lead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Content Development Team Lead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Desislava</a:t>
            </a:r>
            <a:r>
              <a:rPr lang="en-US" dirty="0"/>
              <a:t> </a:t>
            </a:r>
            <a:r>
              <a:rPr lang="en-US" dirty="0" err="1"/>
              <a:t>Topuzakova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92E40BC-EA78-46D8-A3BC-5AA7087D6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r>
              <a:rPr lang="en-US" noProof="0" dirty="0"/>
              <a:t>11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000" y="1764000"/>
            <a:ext cx="3690000" cy="369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88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Veronika</a:t>
            </a:r>
            <a:r>
              <a:rPr lang="en-US" dirty="0"/>
              <a:t> </a:t>
            </a:r>
            <a:r>
              <a:rPr lang="en-US" dirty="0" err="1"/>
              <a:t>Vaneva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6676" y="1413797"/>
            <a:ext cx="6834324" cy="5137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Former </a:t>
            </a:r>
            <a:r>
              <a:rPr lang="en-US" sz="3400" b="1" dirty="0"/>
              <a:t>Training Director </a:t>
            </a:r>
            <a:r>
              <a:rPr lang="en-US" sz="3400" dirty="0"/>
              <a:t>@ SoftUni</a:t>
            </a:r>
          </a:p>
          <a:p>
            <a:pPr>
              <a:lnSpc>
                <a:spcPct val="100000"/>
              </a:lnSpc>
            </a:pPr>
            <a:r>
              <a:rPr lang="en-US" sz="3400" b="1" dirty="0"/>
              <a:t>Project</a:t>
            </a:r>
            <a:r>
              <a:rPr lang="en-US" sz="3400" dirty="0"/>
              <a:t> </a:t>
            </a:r>
            <a:r>
              <a:rPr lang="en-US" sz="3400" b="1" dirty="0"/>
              <a:t>Manager</a:t>
            </a:r>
            <a:r>
              <a:rPr lang="bg-BG" sz="3400" dirty="0"/>
              <a:t> </a:t>
            </a:r>
            <a:r>
              <a:rPr lang="en-US" sz="3400" dirty="0"/>
              <a:t>@ Information Services AD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Former</a:t>
            </a:r>
            <a:r>
              <a:rPr lang="bg-BG" sz="3400" dirty="0"/>
              <a:t> </a:t>
            </a:r>
            <a:r>
              <a:rPr lang="en-US" sz="3400" b="1" dirty="0"/>
              <a:t>Program Director</a:t>
            </a:r>
            <a:r>
              <a:rPr lang="en-US" sz="3400" dirty="0"/>
              <a:t> @</a:t>
            </a:r>
            <a:r>
              <a:rPr lang="bg-BG" sz="3400" dirty="0"/>
              <a:t> </a:t>
            </a:r>
            <a:r>
              <a:rPr lang="en-US" sz="3400" dirty="0"/>
              <a:t>Motion Software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Graduated from the Medical University - Pleven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Interests in Java, C++ and Unity</a:t>
            </a:r>
            <a:endParaRPr lang="bg-BG" sz="3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13B05-FCAE-4D4F-ADF4-7365245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00" y="1719000"/>
            <a:ext cx="3222823" cy="4297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38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Stoyan Shopov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4988" y="6397198"/>
            <a:ext cx="428710" cy="308845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C9C067-A013-4441-BAA0-8936A1190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Senior Software Engineer </a:t>
            </a:r>
            <a:r>
              <a:rPr lang="en-US" dirty="0"/>
              <a:t>@ Grand Games</a:t>
            </a:r>
          </a:p>
          <a:p>
            <a:pPr>
              <a:lnSpc>
                <a:spcPct val="120000"/>
              </a:lnSpc>
            </a:pPr>
            <a:r>
              <a:rPr lang="en-US" b="1" dirty="0"/>
              <a:t>Technical</a:t>
            </a:r>
            <a:r>
              <a:rPr lang="en-US" dirty="0"/>
              <a:t> </a:t>
            </a:r>
            <a:r>
              <a:rPr lang="en-US" b="1" dirty="0"/>
              <a:t>trainer</a:t>
            </a:r>
            <a:r>
              <a:rPr lang="en-US" dirty="0"/>
              <a:t> @ </a:t>
            </a:r>
            <a:r>
              <a:rPr lang="en-US" dirty="0" err="1"/>
              <a:t>SoftUni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Microsoft Certified </a:t>
            </a:r>
            <a:r>
              <a:rPr lang="en-US" dirty="0"/>
              <a:t>Trainer &amp; Public Speaker</a:t>
            </a:r>
          </a:p>
          <a:p>
            <a:pPr>
              <a:lnSpc>
                <a:spcPct val="120000"/>
              </a:lnSpc>
            </a:pPr>
            <a:r>
              <a:rPr lang="en-US" dirty="0"/>
              <a:t>Experience with </a:t>
            </a:r>
            <a:r>
              <a:rPr lang="en-US" b="1" dirty="0"/>
              <a:t>ASP.NET</a:t>
            </a:r>
            <a:r>
              <a:rPr lang="en-US" dirty="0"/>
              <a:t>, </a:t>
            </a:r>
            <a:r>
              <a:rPr lang="en-US" b="1" dirty="0"/>
              <a:t>Azure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    Unity </a:t>
            </a:r>
            <a:r>
              <a:rPr lang="en-US" dirty="0"/>
              <a:t>and others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Mentored</a:t>
            </a:r>
            <a:r>
              <a:rPr lang="en-US" dirty="0"/>
              <a:t> @ </a:t>
            </a:r>
            <a:r>
              <a:rPr lang="en-US" dirty="0" err="1"/>
              <a:t>SoftUni</a:t>
            </a:r>
            <a:r>
              <a:rPr lang="en-US" dirty="0"/>
              <a:t> Bootcamp </a:t>
            </a:r>
          </a:p>
          <a:p>
            <a:pPr>
              <a:lnSpc>
                <a:spcPct val="120000"/>
              </a:lnSpc>
            </a:pPr>
            <a:r>
              <a:rPr lang="en-US" dirty="0"/>
              <a:t>Worked @ </a:t>
            </a:r>
            <a:r>
              <a:rPr lang="en-US" b="1" dirty="0"/>
              <a:t>Siemens</a:t>
            </a:r>
            <a:r>
              <a:rPr lang="en-US" dirty="0"/>
              <a:t>, </a:t>
            </a:r>
            <a:r>
              <a:rPr lang="en-US" b="1" dirty="0" err="1"/>
              <a:t>SoftUni</a:t>
            </a:r>
            <a:r>
              <a:rPr lang="en-US" dirty="0"/>
              <a:t>, </a:t>
            </a:r>
            <a:r>
              <a:rPr lang="en-US" b="1" dirty="0" err="1"/>
              <a:t>Indeavr</a:t>
            </a:r>
            <a:r>
              <a:rPr lang="en-US" dirty="0"/>
              <a:t> and </a:t>
            </a:r>
            <a:r>
              <a:rPr lang="en-US" b="1" dirty="0" err="1"/>
              <a:t>Cobuilder</a:t>
            </a:r>
            <a:endParaRPr lang="en-US" b="1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1E5D08B-BD30-408A-8D28-2F35B2469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1000" y="1449000"/>
            <a:ext cx="3285000" cy="328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90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447801"/>
            <a:ext cx="7198125" cy="4724329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+mn-lt"/>
                <a:cs typeface="+mn-lt"/>
              </a:rPr>
              <a:t>Senior Software Engineer at </a:t>
            </a:r>
            <a:r>
              <a:rPr lang="en-US" sz="3600" b="1" dirty="0" err="1">
                <a:ea typeface="+mn-lt"/>
                <a:cs typeface="+mn-lt"/>
              </a:rPr>
              <a:t>Payhawk</a:t>
            </a:r>
            <a:endParaRPr lang="bg-BG" sz="3600" b="1" dirty="0">
              <a:ea typeface="+mn-lt"/>
              <a:cs typeface="+mn-lt"/>
            </a:endParaRPr>
          </a:p>
          <a:p>
            <a:r>
              <a:rPr lang="en-US" sz="3600" b="1" dirty="0">
                <a:ea typeface="+mn-lt"/>
                <a:cs typeface="+mn-lt"/>
              </a:rPr>
              <a:t>Trainer</a:t>
            </a:r>
            <a:r>
              <a:rPr lang="en-US" sz="3600" dirty="0">
                <a:ea typeface="+mn-lt"/>
                <a:cs typeface="+mn-lt"/>
              </a:rPr>
              <a:t> at </a:t>
            </a:r>
            <a:r>
              <a:rPr lang="en-US" sz="3600" dirty="0" err="1">
                <a:ea typeface="+mn-lt"/>
                <a:cs typeface="+mn-lt"/>
              </a:rPr>
              <a:t>SoftUni</a:t>
            </a:r>
            <a:endParaRPr lang="en-US" sz="3600" dirty="0">
              <a:ea typeface="+mn-lt"/>
              <a:cs typeface="+mn-lt"/>
            </a:endParaRPr>
          </a:p>
          <a:p>
            <a:r>
              <a:rPr lang="en-US" sz="3600" dirty="0">
                <a:ea typeface="+mn-lt"/>
                <a:cs typeface="+mn-lt"/>
              </a:rPr>
              <a:t>Experience with </a:t>
            </a:r>
            <a:r>
              <a:rPr lang="en-US" sz="3600" b="1" dirty="0">
                <a:ea typeface="+mn-lt"/>
                <a:cs typeface="+mn-lt"/>
              </a:rPr>
              <a:t>JS, React, Node.js, MongoDB</a:t>
            </a:r>
          </a:p>
          <a:p>
            <a:r>
              <a:rPr lang="bg-BG" sz="3600" dirty="0">
                <a:ea typeface="+mn-lt"/>
                <a:cs typeface="+mn-lt"/>
              </a:rPr>
              <a:t>6</a:t>
            </a:r>
            <a:r>
              <a:rPr lang="en-US" sz="3600" dirty="0">
                <a:ea typeface="+mn-lt"/>
                <a:cs typeface="+mn-lt"/>
              </a:rPr>
              <a:t>+ years professional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Ivaylo Papazov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0ED82-2297-4D55-AC8C-1DD7EC9B8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64" y="1752601"/>
            <a:ext cx="3490102" cy="348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947A8C8-2602-4097-A770-8DD632192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37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36000" y="1584000"/>
            <a:ext cx="11565000" cy="4923000"/>
          </a:xfrm>
        </p:spPr>
        <p:txBody>
          <a:bodyPr>
            <a:normAutofit lnSpcReduction="10000"/>
          </a:bodyPr>
          <a:lstStyle/>
          <a:p>
            <a:pPr indent="-356616"/>
            <a:r>
              <a:rPr lang="en-US" sz="3400" dirty="0"/>
              <a:t>Top student at SoftUni</a:t>
            </a:r>
          </a:p>
          <a:p>
            <a:pPr indent="-356616"/>
            <a:r>
              <a:rPr lang="en-US" sz="3400" dirty="0"/>
              <a:t>Master of Cyber Security</a:t>
            </a:r>
          </a:p>
          <a:p>
            <a:pPr indent="-356616"/>
            <a:r>
              <a:rPr lang="en-US" sz="3400" dirty="0"/>
              <a:t>3+ years of experience on Python</a:t>
            </a:r>
            <a:endParaRPr lang="bg-BG" sz="3400" dirty="0"/>
          </a:p>
          <a:p>
            <a:pPr indent="-356616"/>
            <a:r>
              <a:rPr lang="en-US" sz="3400" dirty="0"/>
              <a:t>Interested in JavaScript,</a:t>
            </a:r>
            <a:br>
              <a:rPr lang="en-US" sz="3400" dirty="0"/>
            </a:br>
            <a:r>
              <a:rPr lang="en-US" sz="3400" dirty="0"/>
              <a:t>Artificial Intelligence and Go</a:t>
            </a:r>
          </a:p>
          <a:p>
            <a:pPr indent="-356616"/>
            <a:r>
              <a:rPr lang="en-US" sz="3400" dirty="0"/>
              <a:t>Involved in researches related</a:t>
            </a:r>
            <a:br>
              <a:rPr lang="en-US" sz="3400" dirty="0"/>
            </a:br>
            <a:r>
              <a:rPr lang="en-US" sz="3400" dirty="0"/>
              <a:t>to artificial intelligence and</a:t>
            </a:r>
            <a:br>
              <a:rPr lang="en-US" sz="3400" dirty="0"/>
            </a:br>
            <a:r>
              <a:rPr lang="en-US" sz="3400" dirty="0"/>
              <a:t>machine learning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</a:t>
            </a:r>
            <a:r>
              <a:rPr lang="en-US" dirty="0" err="1"/>
              <a:t>Zahariev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EBD82-CA8A-4D28-AD96-C4C6857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00" y="2055437"/>
            <a:ext cx="3645000" cy="3645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56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942" y="1764000"/>
            <a:ext cx="7569058" cy="3806066"/>
          </a:xfrm>
        </p:spPr>
        <p:txBody>
          <a:bodyPr>
            <a:normAutofit/>
          </a:bodyPr>
          <a:lstStyle/>
          <a:p>
            <a:r>
              <a:rPr lang="en-US" sz="3600" noProof="1"/>
              <a:t>Java Developer</a:t>
            </a:r>
            <a:r>
              <a:rPr lang="bg-BG" sz="3600" noProof="1"/>
              <a:t> @ </a:t>
            </a:r>
            <a:r>
              <a:rPr lang="en-US" sz="3600" b="1" noProof="1"/>
              <a:t>VMware</a:t>
            </a:r>
          </a:p>
          <a:p>
            <a:r>
              <a:rPr lang="en-US" sz="3600" noProof="1"/>
              <a:t>Experience with </a:t>
            </a:r>
            <a:r>
              <a:rPr lang="en-US" sz="3600" b="1" noProof="1"/>
              <a:t>Java</a:t>
            </a:r>
            <a:r>
              <a:rPr lang="en-US" sz="3600" noProof="1"/>
              <a:t>, </a:t>
            </a:r>
            <a:r>
              <a:rPr lang="en-US" sz="3600" b="1" noProof="1"/>
              <a:t>C++</a:t>
            </a:r>
            <a:r>
              <a:rPr lang="en-US" sz="3600" noProof="1"/>
              <a:t>, </a:t>
            </a:r>
            <a:r>
              <a:rPr lang="en-US" sz="3600" b="1" noProof="1"/>
              <a:t>C#</a:t>
            </a:r>
          </a:p>
          <a:p>
            <a:r>
              <a:rPr lang="en-US" sz="3600" noProof="1"/>
              <a:t>Technical Trainer @ </a:t>
            </a:r>
            <a:r>
              <a:rPr lang="en-US" sz="3600" b="1" noProof="1"/>
              <a:t>SoftUni</a:t>
            </a:r>
          </a:p>
          <a:p>
            <a:r>
              <a:rPr lang="en-US" sz="3600" noProof="1"/>
              <a:t>Interested in Astrophysics</a:t>
            </a:r>
            <a:endParaRPr lang="en-GB" sz="3600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Martin Paunov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1854000"/>
            <a:ext cx="4082034" cy="33528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A8495CF-2D85-4850-9A03-B80543DDE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65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275234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Senior Developer SDE 3, Nuvolo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Worked at Amazon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John Atanasoff award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Participated in many</a:t>
            </a:r>
            <a:r>
              <a:rPr lang="bg-BG" sz="3600" dirty="0"/>
              <a:t> </a:t>
            </a:r>
            <a:r>
              <a:rPr lang="en-US" sz="3600" dirty="0"/>
              <a:t>programming contests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6+ years of experience as a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Viktor Dakov</a:t>
            </a:r>
            <a:endParaRPr lang="en-US" noProof="1"/>
          </a:p>
        </p:txBody>
      </p:sp>
      <p:pic>
        <p:nvPicPr>
          <p:cNvPr id="1034" name="Picture 10" descr="Image may contain: 1 pers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329"/>
          <a:stretch/>
        </p:blipFill>
        <p:spPr bwMode="auto">
          <a:xfrm>
            <a:off x="7697440" y="1674000"/>
            <a:ext cx="3573560" cy="418484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2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9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3480" y="1196706"/>
            <a:ext cx="11769921" cy="519971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noProof="1"/>
              <a:t>Software Engineer at </a:t>
            </a:r>
            <a:r>
              <a:rPr lang="en-US" b="1" noProof="1">
                <a:solidFill>
                  <a:schemeClr val="bg1"/>
                </a:solidFill>
              </a:rPr>
              <a:t>Nexo</a:t>
            </a:r>
          </a:p>
          <a:p>
            <a:pPr lvl="1">
              <a:buClr>
                <a:schemeClr val="tx1"/>
              </a:buClr>
            </a:pPr>
            <a:r>
              <a:rPr lang="en-US" sz="3397" noProof="1"/>
              <a:t>World's leading regulated </a:t>
            </a:r>
            <a:br>
              <a:rPr lang="en-US" sz="3397" noProof="1"/>
            </a:br>
            <a:r>
              <a:rPr lang="en-US" sz="3397" noProof="1"/>
              <a:t>digital assets institution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Created in </a:t>
            </a:r>
            <a:r>
              <a:rPr lang="en-US" b="1" dirty="0">
                <a:solidFill>
                  <a:schemeClr val="bg1"/>
                </a:solidFill>
              </a:rPr>
              <a:t>Bulgaria</a:t>
            </a:r>
            <a:endParaRPr lang="en-US" sz="3397" b="1" noProof="1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noProof="1"/>
              <a:t>Technical Trainer at SoftUni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200+</a:t>
            </a:r>
            <a:r>
              <a:rPr lang="en-US" noProof="1"/>
              <a:t> training sessions for 4 years</a:t>
            </a:r>
          </a:p>
          <a:p>
            <a:pPr>
              <a:buClr>
                <a:schemeClr val="tx1"/>
              </a:buClr>
            </a:pPr>
            <a:r>
              <a:rPr lang="en-US" noProof="1"/>
              <a:t>Interested in the </a:t>
            </a:r>
            <a:r>
              <a:rPr lang="en-US" b="1" noProof="1">
                <a:solidFill>
                  <a:schemeClr val="bg1"/>
                </a:solidFill>
              </a:rPr>
              <a:t>blockchain development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Atanas Atanasov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EF65B-77FE-4980-A169-F701AC15FC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8471" y="1584000"/>
            <a:ext cx="3455058" cy="345505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4A4B03A-1618-4386-4A1F-93CDE8FF284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000" y="1330102"/>
            <a:ext cx="7885500" cy="5529262"/>
          </a:xfrm>
        </p:spPr>
        <p:txBody>
          <a:bodyPr>
            <a:normAutofit/>
          </a:bodyPr>
          <a:lstStyle/>
          <a:p>
            <a:r>
              <a:rPr lang="en-US" dirty="0"/>
              <a:t>Educational Director at </a:t>
            </a:r>
            <a:r>
              <a:rPr lang="en-US" dirty="0" err="1"/>
              <a:t>SoftUni</a:t>
            </a:r>
            <a:endParaRPr lang="en-US" dirty="0"/>
          </a:p>
          <a:p>
            <a:r>
              <a:rPr lang="en-US" dirty="0"/>
              <a:t>15</a:t>
            </a:r>
            <a:r>
              <a:rPr lang="bg-BG" dirty="0"/>
              <a:t>+</a:t>
            </a:r>
            <a:r>
              <a:rPr lang="en-US" dirty="0"/>
              <a:t> years of experience as </a:t>
            </a:r>
            <a:br>
              <a:rPr lang="bg-BG" dirty="0"/>
            </a:br>
            <a:r>
              <a:rPr lang="en-US" dirty="0"/>
              <a:t>a Technical Trainer and a Product Presenter</a:t>
            </a:r>
          </a:p>
          <a:p>
            <a:r>
              <a:rPr lang="en-US" dirty="0"/>
              <a:t>Founder and Business </a:t>
            </a:r>
            <a:br>
              <a:rPr lang="bg-BG" dirty="0"/>
            </a:br>
            <a:r>
              <a:rPr lang="en-US" dirty="0"/>
              <a:t>OWL at </a:t>
            </a:r>
            <a:r>
              <a:rPr lang="en-US" dirty="0" err="1"/>
              <a:t>Znam.b</a:t>
            </a:r>
            <a:r>
              <a:rPr lang="bg-BG" dirty="0"/>
              <a:t>е</a:t>
            </a:r>
            <a:endParaRPr lang="en-US" dirty="0"/>
          </a:p>
          <a:p>
            <a:r>
              <a:rPr lang="en-US" dirty="0"/>
              <a:t>Fluent in Java, C#, HTML/CSS, </a:t>
            </a:r>
            <a:br>
              <a:rPr lang="bg-BG" dirty="0"/>
            </a:br>
            <a:r>
              <a:rPr lang="en-US" dirty="0"/>
              <a:t>JavaScript, Python, PHP, 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Angel </a:t>
            </a:r>
            <a:r>
              <a:rPr lang="en-US" dirty="0" err="1"/>
              <a:t>Georgiev</a:t>
            </a:r>
            <a:endParaRPr lang="en-US" dirty="0"/>
          </a:p>
        </p:txBody>
      </p:sp>
      <p:pic>
        <p:nvPicPr>
          <p:cNvPr id="1030" name="Picture 6" descr="Angel Georgiev (@AcheBG) | Twitter">
            <a:extLst>
              <a:ext uri="{FF2B5EF4-FFF2-40B4-BE49-F238E27FC236}">
                <a16:creationId xmlns:a16="http://schemas.microsoft.com/office/drawing/2014/main" id="{0196A035-FB37-4397-B8C8-2378608E1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000" y="1899000"/>
            <a:ext cx="3690000" cy="369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3.ytimg.com/vi/1UZ-OX6mtbc/maxresdefault.jpg">
            <a:extLst>
              <a:ext uri="{FF2B5EF4-FFF2-40B4-BE49-F238E27FC236}">
                <a16:creationId xmlns:a16="http://schemas.microsoft.com/office/drawing/2014/main" id="{1C703E7F-EB3C-4DD9-8589-D0754FF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"/>
          <a:stretch/>
        </p:blipFill>
        <p:spPr bwMode="auto">
          <a:xfrm>
            <a:off x="7671000" y="1944000"/>
            <a:ext cx="3646163" cy="364616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500" noProof="1"/>
              <a:t>Various job titles at the same time:</a:t>
            </a:r>
          </a:p>
          <a:p>
            <a:pPr lvl="1"/>
            <a:r>
              <a:rPr lang="en-GB" b="1" noProof="1"/>
              <a:t>CTO</a:t>
            </a:r>
            <a:r>
              <a:rPr lang="en-GB" noProof="1"/>
              <a:t> @ SoftUni</a:t>
            </a:r>
          </a:p>
          <a:p>
            <a:pPr lvl="1"/>
            <a:r>
              <a:rPr lang="en-GB" b="1" noProof="1"/>
              <a:t>Technical Trainer </a:t>
            </a:r>
            <a:r>
              <a:rPr lang="en-GB" noProof="1"/>
              <a:t>@ SoftUni</a:t>
            </a:r>
          </a:p>
          <a:p>
            <a:pPr lvl="1"/>
            <a:r>
              <a:rPr lang="en-US" noProof="1"/>
              <a:t>Creator of the most detailed</a:t>
            </a:r>
            <a:br>
              <a:rPr lang="bg-BG" noProof="1"/>
            </a:br>
            <a:r>
              <a:rPr lang="en-US" noProof="1">
                <a:hlinkClick r:id="rId3"/>
              </a:rPr>
              <a:t>software architecture course</a:t>
            </a:r>
            <a:endParaRPr lang="bg-BG" noProof="1"/>
          </a:p>
          <a:p>
            <a:pPr lvl="1"/>
            <a:r>
              <a:rPr lang="en-GB" noProof="1"/>
              <a:t>Mathematical competitions champion</a:t>
            </a:r>
          </a:p>
          <a:p>
            <a:r>
              <a:rPr lang="en-GB" sz="3500" noProof="1"/>
              <a:t>Contacts:</a:t>
            </a:r>
          </a:p>
          <a:p>
            <a:pPr lvl="1"/>
            <a:r>
              <a:rPr lang="en-GB" noProof="1">
                <a:hlinkClick r:id="" action="ppaction://noaction"/>
              </a:rPr>
              <a:t>https://github.com/ivaylokenov</a:t>
            </a:r>
          </a:p>
          <a:p>
            <a:pPr lvl="1"/>
            <a:r>
              <a:rPr lang="en-GB" noProof="1">
                <a:hlinkClick r:id="" action="ppaction://noaction"/>
              </a:rPr>
              <a:t>https://linkedin.com/in/kenov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Ivaylo Kenov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9398" y="6538817"/>
            <a:ext cx="405257" cy="194583"/>
          </a:xfrm>
          <a:prstGeom prst="rect">
            <a:avLst/>
          </a:prstGeom>
        </p:spPr>
        <p:txBody>
          <a:bodyPr/>
          <a:lstStyle/>
          <a:p>
            <a:r>
              <a:rPr lang="en-US" sz="10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94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500" y="1195388"/>
            <a:ext cx="7885500" cy="5529262"/>
          </a:xfrm>
        </p:spPr>
        <p:txBody>
          <a:bodyPr>
            <a:normAutofit/>
          </a:bodyPr>
          <a:lstStyle/>
          <a:p>
            <a:r>
              <a:rPr lang="en-US" b="1" dirty="0"/>
              <a:t>Senior technical trainer</a:t>
            </a:r>
            <a:r>
              <a:rPr lang="en-US" dirty="0"/>
              <a:t> with </a:t>
            </a:r>
            <a:r>
              <a:rPr lang="en-US" b="1" dirty="0"/>
              <a:t>5 years </a:t>
            </a:r>
            <a:r>
              <a:rPr lang="en-US" dirty="0"/>
              <a:t>experience in the IT field</a:t>
            </a:r>
          </a:p>
          <a:p>
            <a:r>
              <a:rPr lang="en-US" dirty="0"/>
              <a:t>Former </a:t>
            </a:r>
            <a:r>
              <a:rPr lang="en-US" b="1" dirty="0"/>
              <a:t>Head</a:t>
            </a:r>
            <a:r>
              <a:rPr lang="en-US" dirty="0"/>
              <a:t> of the </a:t>
            </a:r>
            <a:r>
              <a:rPr lang="en-US" b="1" dirty="0"/>
              <a:t>R&amp;D Unit </a:t>
            </a:r>
            <a:r>
              <a:rPr lang="en-US" dirty="0"/>
              <a:t>at SoftUni</a:t>
            </a:r>
          </a:p>
          <a:p>
            <a:r>
              <a:rPr lang="en-US" dirty="0"/>
              <a:t>Former </a:t>
            </a:r>
            <a:r>
              <a:rPr lang="en-US" b="1" dirty="0"/>
              <a:t>Training</a:t>
            </a:r>
            <a:r>
              <a:rPr lang="en-US" dirty="0"/>
              <a:t> </a:t>
            </a:r>
            <a:r>
              <a:rPr lang="en-US" b="1" dirty="0"/>
              <a:t>Director</a:t>
            </a:r>
            <a:r>
              <a:rPr lang="en-US" dirty="0"/>
              <a:t> of </a:t>
            </a:r>
            <a:r>
              <a:rPr lang="en-US" b="1" dirty="0"/>
              <a:t>Software University</a:t>
            </a:r>
          </a:p>
          <a:p>
            <a:r>
              <a:rPr lang="en-US" dirty="0"/>
              <a:t>JavaScript enthusiast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Viktor Kostadinov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063193-DE8E-4D8A-9108-D253C02D4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8500" y="1899000"/>
            <a:ext cx="3375000" cy="33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08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70598" cy="5112875"/>
          </a:xfrm>
        </p:spPr>
        <p:txBody>
          <a:bodyPr/>
          <a:lstStyle/>
          <a:p>
            <a:r>
              <a:rPr lang="en-US" dirty="0"/>
              <a:t>Software developer-entrepreneur</a:t>
            </a:r>
          </a:p>
          <a:p>
            <a:r>
              <a:rPr lang="en-US" dirty="0"/>
              <a:t>Co-Founder @ HILLGRAND</a:t>
            </a:r>
          </a:p>
          <a:p>
            <a:r>
              <a:rPr lang="en-US" dirty="0"/>
              <a:t>Google Developer Expert</a:t>
            </a:r>
            <a:endParaRPr lang="bg-BG" dirty="0"/>
          </a:p>
          <a:p>
            <a:r>
              <a:rPr lang="en-US" dirty="0"/>
              <a:t>Co-organizer of Angular Sofia and</a:t>
            </a:r>
            <a:br>
              <a:rPr lang="en-US" dirty="0"/>
            </a:br>
            <a:r>
              <a:rPr lang="en-US" dirty="0"/>
              <a:t>SofiaJS / BeerJS</a:t>
            </a:r>
          </a:p>
          <a:p>
            <a:r>
              <a:rPr lang="en-US" dirty="0"/>
              <a:t>Lecturer at Sofia University (FMI)</a:t>
            </a:r>
          </a:p>
          <a:p>
            <a:pPr lvl="1"/>
            <a:r>
              <a:rPr lang="en-US" dirty="0"/>
              <a:t>"Advanced JavaScript" course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Ilia Idakiev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A person in a black shirt&#10;&#10;Description automatically generated">
            <a:extLst>
              <a:ext uri="{FF2B5EF4-FFF2-40B4-BE49-F238E27FC236}">
                <a16:creationId xmlns:a16="http://schemas.microsoft.com/office/drawing/2014/main" id="{EB820406-67F9-4910-801A-437AF1C316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404000"/>
            <a:ext cx="3121343" cy="441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354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2C3C4-1454-4FB8-8B85-E3D08717C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468889"/>
            <a:ext cx="7313862" cy="5201066"/>
          </a:xfrm>
        </p:spPr>
        <p:txBody>
          <a:bodyPr>
            <a:normAutofit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Software Engineer with many years of experience with</a:t>
            </a:r>
            <a:r>
              <a:rPr lang="bg-BG" sz="3400" dirty="0"/>
              <a:t> </a:t>
            </a:r>
            <a:r>
              <a:rPr lang="en-US" sz="3400" dirty="0"/>
              <a:t>various</a:t>
            </a:r>
            <a:r>
              <a:rPr lang="bg-BG" sz="3400" dirty="0"/>
              <a:t> </a:t>
            </a:r>
            <a:r>
              <a:rPr lang="en-US" sz="3400" dirty="0"/>
              <a:t>technologies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Teacher at TUES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Many years of experience as a Trainer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He has worked with Scala, Akka,</a:t>
            </a:r>
            <a:br>
              <a:rPr lang="en-US" sz="3400" noProof="1"/>
            </a:br>
            <a:r>
              <a:rPr lang="en-US" sz="3400" noProof="1"/>
              <a:t>Java and JavaScript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E87D8-A081-4693-B9C7-2E44EB3E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Nikolay Bankin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3944-755F-44ED-A99F-89971647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295" y="2259000"/>
            <a:ext cx="4459442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EBF203C-10CD-4C9E-AC6D-EA5F42217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75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0A9F4674-4FB6-450A-A3E8-638C7B17D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 lnSpcReduction="10000"/>
          </a:bodyPr>
          <a:lstStyle/>
          <a:p>
            <a:r>
              <a:rPr lang="en-US" b="1" noProof="1"/>
              <a:t>Technical lead</a:t>
            </a:r>
            <a:r>
              <a:rPr lang="en-US" noProof="1"/>
              <a:t>, </a:t>
            </a:r>
            <a:r>
              <a:rPr lang="en-US" b="1" noProof="1"/>
              <a:t>Architect</a:t>
            </a:r>
            <a:r>
              <a:rPr lang="en-US" noProof="1"/>
              <a:t> and </a:t>
            </a:r>
            <a:r>
              <a:rPr lang="en-US" b="1" noProof="1"/>
              <a:t>DevOps</a:t>
            </a:r>
            <a:r>
              <a:rPr lang="en-US" noProof="1"/>
              <a:t> @ SoftUni</a:t>
            </a:r>
            <a:endParaRPr lang="bg-BG" dirty="0"/>
          </a:p>
          <a:p>
            <a:r>
              <a:rPr lang="en-US" dirty="0"/>
              <a:t>10+ years</a:t>
            </a:r>
            <a:r>
              <a:rPr lang="bg-BG" dirty="0"/>
              <a:t> </a:t>
            </a:r>
            <a:r>
              <a:rPr lang="en-US" dirty="0"/>
              <a:t>of experience as a                                                   </a:t>
            </a:r>
            <a:r>
              <a:rPr lang="en-US" b="1" dirty="0"/>
              <a:t>Technical Trainer</a:t>
            </a:r>
          </a:p>
          <a:p>
            <a:r>
              <a:rPr lang="en-US" dirty="0"/>
              <a:t>Front-end developer by heart</a:t>
            </a:r>
            <a:endParaRPr lang="bg-BG" dirty="0"/>
          </a:p>
          <a:p>
            <a:pPr lvl="1"/>
            <a:r>
              <a:rPr lang="en-US" dirty="0"/>
              <a:t>Software developer by need</a:t>
            </a:r>
          </a:p>
          <a:p>
            <a:r>
              <a:rPr lang="en-US" dirty="0"/>
              <a:t>Experienced in </a:t>
            </a:r>
            <a:r>
              <a:rPr lang="nl-NL" b="1" dirty="0"/>
              <a:t>Django</a:t>
            </a:r>
            <a:r>
              <a:rPr lang="nl-NL" dirty="0"/>
              <a:t>, </a:t>
            </a:r>
            <a:r>
              <a:rPr lang="nl-NL" b="1" dirty="0"/>
              <a:t>Node.js</a:t>
            </a:r>
            <a:r>
              <a:rPr lang="nl-NL" dirty="0"/>
              <a:t>,                                                     </a:t>
            </a:r>
            <a:r>
              <a:rPr lang="nl-NL" b="1" dirty="0"/>
              <a:t>.NET </a:t>
            </a:r>
            <a:r>
              <a:rPr lang="nl-NL" dirty="0"/>
              <a:t>and others</a:t>
            </a:r>
          </a:p>
          <a:p>
            <a:r>
              <a:rPr lang="nl-NL" dirty="0"/>
              <a:t>Fluent in </a:t>
            </a:r>
            <a:r>
              <a:rPr lang="nl-NL" b="1" dirty="0"/>
              <a:t>Python</a:t>
            </a:r>
            <a:r>
              <a:rPr lang="nl-NL" dirty="0"/>
              <a:t>, </a:t>
            </a:r>
            <a:r>
              <a:rPr lang="nl-NL" b="1" dirty="0"/>
              <a:t>JavaScript</a:t>
            </a:r>
            <a:r>
              <a:rPr lang="nl-NL" dirty="0"/>
              <a:t>,</a:t>
            </a:r>
            <a:r>
              <a:rPr lang="en-US" dirty="0"/>
              <a:t> </a:t>
            </a:r>
            <a:r>
              <a:rPr lang="en-US" b="1" dirty="0"/>
              <a:t>C#</a:t>
            </a:r>
            <a:r>
              <a:rPr lang="nl-NL" dirty="0"/>
              <a:t>, </a:t>
            </a:r>
            <a:r>
              <a:rPr lang="nl-NL" b="1" dirty="0"/>
              <a:t>Java</a:t>
            </a:r>
            <a:r>
              <a:rPr lang="nl-NL" dirty="0"/>
              <a:t>, </a:t>
            </a:r>
            <a:r>
              <a:rPr lang="nl-NL" b="1" dirty="0"/>
              <a:t>C++</a:t>
            </a:r>
          </a:p>
          <a:p>
            <a:r>
              <a:rPr lang="en-US" dirty="0"/>
              <a:t>"30 under 30" – Forbes </a:t>
            </a:r>
            <a:r>
              <a:rPr lang="bg-BG" dirty="0"/>
              <a:t>2017</a:t>
            </a:r>
            <a:r>
              <a:rPr lang="en-US" dirty="0"/>
              <a:t> - Education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Doncho</a:t>
            </a:r>
            <a:r>
              <a:rPr lang="en-GB" dirty="0"/>
              <a:t> </a:t>
            </a:r>
            <a:r>
              <a:rPr lang="en-GB" dirty="0" err="1"/>
              <a:t>Minkov</a:t>
            </a:r>
            <a:endParaRPr lang="en-US" dirty="0"/>
          </a:p>
        </p:txBody>
      </p:sp>
      <p:pic>
        <p:nvPicPr>
          <p:cNvPr id="8" name="Picture 2" descr="http://i3.ytimg.com/vi/wU0jMKRIcdo/maxresdefault.jpg">
            <a:extLst>
              <a:ext uri="{FF2B5EF4-FFF2-40B4-BE49-F238E27FC236}">
                <a16:creationId xmlns:a16="http://schemas.microsoft.com/office/drawing/2014/main" id="{0DBF27BB-8751-4935-94B5-5A6B09C69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2" t="870" r="5626" b="39218"/>
          <a:stretch/>
        </p:blipFill>
        <p:spPr bwMode="auto">
          <a:xfrm>
            <a:off x="8078113" y="1899001"/>
            <a:ext cx="3510000" cy="351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16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248" y="1196706"/>
            <a:ext cx="7334752" cy="5199712"/>
          </a:xfrm>
        </p:spPr>
        <p:txBody>
          <a:bodyPr>
            <a:normAutofit/>
          </a:bodyPr>
          <a:lstStyle/>
          <a:p>
            <a:r>
              <a:rPr lang="en-GB" sz="3400" b="1" noProof="1"/>
              <a:t>Head Of Department</a:t>
            </a:r>
            <a:r>
              <a:rPr lang="en-GB" sz="3400" noProof="1"/>
              <a:t> at Information Services Plc.</a:t>
            </a:r>
          </a:p>
          <a:p>
            <a:r>
              <a:rPr lang="en-US" sz="3400" noProof="1"/>
              <a:t>Worked with various technologies</a:t>
            </a:r>
          </a:p>
          <a:p>
            <a:pPr lvl="1"/>
            <a:r>
              <a:rPr lang="en-US" sz="3199" b="1" noProof="1"/>
              <a:t>.NET </a:t>
            </a:r>
            <a:r>
              <a:rPr lang="en-US" sz="3199" noProof="1"/>
              <a:t>and </a:t>
            </a:r>
            <a:r>
              <a:rPr lang="en-US" sz="3199" b="1" noProof="1"/>
              <a:t>C#</a:t>
            </a:r>
            <a:r>
              <a:rPr lang="en-US" sz="3199" noProof="1"/>
              <a:t>, </a:t>
            </a:r>
            <a:r>
              <a:rPr lang="en-GB" sz="3199" b="1" dirty="0"/>
              <a:t>BASIC</a:t>
            </a:r>
            <a:r>
              <a:rPr lang="en-GB" sz="3199" dirty="0"/>
              <a:t>, </a:t>
            </a:r>
            <a:r>
              <a:rPr lang="en-GB" sz="3199" b="1" dirty="0"/>
              <a:t>Pascal</a:t>
            </a:r>
            <a:r>
              <a:rPr lang="en-GB" sz="3199" dirty="0"/>
              <a:t>, </a:t>
            </a:r>
            <a:r>
              <a:rPr lang="en-GB" sz="3199" b="1" dirty="0"/>
              <a:t>Object</a:t>
            </a:r>
            <a:r>
              <a:rPr lang="en-GB" sz="3199" dirty="0"/>
              <a:t> </a:t>
            </a:r>
            <a:r>
              <a:rPr lang="en-GB" sz="3199" b="1" dirty="0"/>
              <a:t>Pascal</a:t>
            </a:r>
            <a:r>
              <a:rPr lang="en-GB" sz="3199" dirty="0"/>
              <a:t>, </a:t>
            </a:r>
            <a:r>
              <a:rPr lang="en-GB" sz="3199" b="1" dirty="0"/>
              <a:t>PHP</a:t>
            </a:r>
            <a:endParaRPr lang="en-US" sz="3199" b="1" noProof="1"/>
          </a:p>
          <a:p>
            <a:r>
              <a:rPr lang="en-US" sz="3400" noProof="1"/>
              <a:t>More than 15 years of experience</a:t>
            </a:r>
          </a:p>
          <a:p>
            <a:r>
              <a:rPr lang="en-US" sz="3400" noProof="1"/>
              <a:t>Experienced </a:t>
            </a:r>
            <a:r>
              <a:rPr lang="en-US" sz="3400" b="1" noProof="1"/>
              <a:t>Lecturer</a:t>
            </a:r>
          </a:p>
          <a:p>
            <a:pPr lvl="1"/>
            <a:r>
              <a:rPr lang="en-US" sz="3199" noProof="1"/>
              <a:t>C# Basics and </a:t>
            </a:r>
            <a:r>
              <a:rPr lang="en-GB" sz="3199" dirty="0"/>
              <a:t>ASP.NET MVC @ Softuni</a:t>
            </a:r>
          </a:p>
        </p:txBody>
      </p:sp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9774" y="1888913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D98FA7C-C871-42EB-8C9D-9AD51F2B9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59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985598" cy="5112875"/>
          </a:xfrm>
        </p:spPr>
        <p:txBody>
          <a:bodyPr/>
          <a:lstStyle/>
          <a:p>
            <a:r>
              <a:rPr lang="en-US" dirty="0"/>
              <a:t>Front-end Developer @ </a:t>
            </a:r>
            <a:r>
              <a:rPr lang="en-US" b="1" dirty="0" err="1"/>
              <a:t>Blubito</a:t>
            </a:r>
            <a:r>
              <a:rPr lang="en-US" b="1" dirty="0"/>
              <a:t> AG</a:t>
            </a:r>
          </a:p>
          <a:p>
            <a:r>
              <a:rPr lang="en-US" dirty="0"/>
              <a:t>Passionate about </a:t>
            </a:r>
            <a:r>
              <a:rPr lang="en-US" b="1" dirty="0"/>
              <a:t>Vue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/>
              <a:t>JavaScript</a:t>
            </a:r>
            <a:r>
              <a:rPr lang="en-US" dirty="0"/>
              <a:t> &amp; </a:t>
            </a:r>
            <a:r>
              <a:rPr lang="en-US" b="1" dirty="0"/>
              <a:t>CSS</a:t>
            </a:r>
          </a:p>
          <a:p>
            <a:r>
              <a:rPr lang="en-US" dirty="0"/>
              <a:t>Experienced with </a:t>
            </a:r>
            <a:r>
              <a:rPr lang="en-US" b="1" dirty="0"/>
              <a:t>Vue</a:t>
            </a:r>
            <a:r>
              <a:rPr lang="en-US" dirty="0"/>
              <a:t>, </a:t>
            </a:r>
            <a:r>
              <a:rPr lang="en-US" b="1" dirty="0"/>
              <a:t>React</a:t>
            </a:r>
            <a:r>
              <a:rPr lang="en-US" dirty="0"/>
              <a:t>, </a:t>
            </a:r>
            <a:r>
              <a:rPr lang="en-US" b="1" dirty="0"/>
              <a:t>Gatsby</a:t>
            </a:r>
            <a:r>
              <a:rPr lang="en-US" dirty="0"/>
              <a:t>, </a:t>
            </a:r>
            <a:r>
              <a:rPr lang="en-US" b="1" dirty="0"/>
              <a:t>Svelte</a:t>
            </a:r>
            <a:r>
              <a:rPr lang="en-US" dirty="0"/>
              <a:t>, </a:t>
            </a:r>
            <a:r>
              <a:rPr lang="en-US" b="1" dirty="0"/>
              <a:t>Angular</a:t>
            </a:r>
          </a:p>
          <a:p>
            <a:r>
              <a:rPr lang="en-US" dirty="0"/>
              <a:t>Getting involved more with</a:t>
            </a:r>
            <a:br>
              <a:rPr lang="en-US" dirty="0"/>
            </a:br>
            <a:r>
              <a:rPr lang="en-US" b="1" dirty="0"/>
              <a:t>NodeJS</a:t>
            </a:r>
            <a:r>
              <a:rPr lang="en-US" dirty="0"/>
              <a:t> &amp; </a:t>
            </a:r>
            <a:r>
              <a:rPr lang="en-US" b="1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Simeon </a:t>
            </a:r>
            <a:r>
              <a:rPr lang="en-US" dirty="0" err="1"/>
              <a:t>Petrov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764000"/>
            <a:ext cx="3690000" cy="3838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80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51134-CF48-43A5-9E58-7E426004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18409"/>
            <a:ext cx="3581400" cy="31755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Learning Paths and Opportunities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The Choice is Yours</a:t>
            </a:r>
          </a:p>
        </p:txBody>
      </p:sp>
    </p:spTree>
    <p:extLst>
      <p:ext uri="{BB962C8B-B14F-4D97-AF65-F5344CB8AC3E}">
        <p14:creationId xmlns:p14="http://schemas.microsoft.com/office/powerpoint/2010/main" val="25988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F1BA-09C2-4596-A540-BD1CFB8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The SoftUni Family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23900" y="5635314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Quality Digital Education for Thousands </a:t>
            </a:r>
            <a:endParaRPr lang="bg-BG" sz="3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564507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3" y="3638327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32" y="3638327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57" y="3637697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82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07" y="3638327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6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1935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1934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615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298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2605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223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1855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1895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3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Engineering: Educational Program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64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Learning tracks: </a:t>
            </a:r>
            <a:r>
              <a:rPr lang="en-US" b="1" dirty="0"/>
              <a:t>C#</a:t>
            </a:r>
            <a:r>
              <a:rPr lang="en-US" dirty="0"/>
              <a:t>, </a:t>
            </a:r>
            <a:r>
              <a:rPr lang="en-US" b="1" dirty="0"/>
              <a:t>Java</a:t>
            </a:r>
            <a:r>
              <a:rPr lang="en-US" dirty="0"/>
              <a:t>, </a:t>
            </a:r>
            <a:r>
              <a:rPr lang="en-US" b="1" dirty="0"/>
              <a:t>JavaScript</a:t>
            </a:r>
            <a:r>
              <a:rPr lang="en-US" dirty="0"/>
              <a:t>, </a:t>
            </a:r>
            <a:r>
              <a:rPr lang="en-US" b="1" dirty="0"/>
              <a:t>Python</a:t>
            </a:r>
            <a:endParaRPr lang="bg-BG" b="1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43" y1="30565" x2="7189" y2="36301"/>
                        <a14:foregroundMark x1="26556" y1="8219" x2="28004" y2="11644"/>
                        <a14:foregroundMark x1="5043" y1="62586" x2="6491" y2="41438"/>
                        <a14:foregroundMark x1="34818" y1="47175" x2="33745" y2="43750"/>
                        <a14:foregroundMark x1="42328" y1="40240" x2="42006" y2="35103"/>
                        <a14:foregroundMark x1="40182" y1="63185" x2="40558" y2="58562"/>
                        <a14:foregroundMark x1="48444" y1="56849" x2="48444" y2="51712"/>
                        <a14:foregroundMark x1="45923" y1="79195" x2="45923" y2="74058"/>
                        <a14:foregroundMark x1="53112" y1="71147" x2="56330" y2="66010"/>
                        <a14:foregroundMark x1="53112" y1="91182" x2="53112" y2="87757"/>
                        <a14:foregroundMark x1="60998" y1="85531" x2="62071" y2="80908"/>
                        <a14:backgroundMark x1="41631" y1="11644" x2="74249" y2="11644"/>
                        <a14:backgroundMark x1="11159" y1="76370" x2="25483" y2="80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6000" y="2043466"/>
            <a:ext cx="7365000" cy="46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44768" y="3426502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4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5660" y="1322539"/>
            <a:ext cx="12650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Entry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589" y="2971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89" y="5004902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65660" y="5253264"/>
            <a:ext cx="2462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Professional Modules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044768" y="1548270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2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41000" y="5499000"/>
            <a:ext cx="20907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12-</a:t>
            </a:r>
            <a:r>
              <a:rPr lang="bg-BG" sz="2600" b="1" dirty="0">
                <a:solidFill>
                  <a:schemeClr val="bg1"/>
                </a:solidFill>
              </a:rPr>
              <a:t>16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973235" y="2268978"/>
            <a:ext cx="4244" cy="1094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957388" y="4342799"/>
            <a:ext cx="814097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5967434" y="4342799"/>
            <a:ext cx="2042309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4122611" y="4342799"/>
            <a:ext cx="1844824" cy="874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5360869" y="4342799"/>
            <a:ext cx="606566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8">
            <a:hlinkClick r:id="rId2"/>
            <a:extLst>
              <a:ext uri="{FF2B5EF4-FFF2-40B4-BE49-F238E27FC236}">
                <a16:creationId xmlns:a16="http://schemas.microsoft.com/office/drawing/2014/main" id="{9FE2E8DE-501E-4EA6-A799-3C38927A94AD}"/>
              </a:ext>
            </a:extLst>
          </p:cNvPr>
          <p:cNvSpPr/>
          <p:nvPr/>
        </p:nvSpPr>
        <p:spPr>
          <a:xfrm>
            <a:off x="2924260" y="1415414"/>
            <a:ext cx="6045522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Basics</a:t>
            </a:r>
          </a:p>
        </p:txBody>
      </p:sp>
      <p:sp>
        <p:nvSpPr>
          <p:cNvPr id="31" name="Rounded Rectangle 8">
            <a:hlinkClick r:id="rId3"/>
            <a:extLst>
              <a:ext uri="{FF2B5EF4-FFF2-40B4-BE49-F238E27FC236}">
                <a16:creationId xmlns:a16="http://schemas.microsoft.com/office/drawing/2014/main" id="{A20D132C-11B6-4CA9-BD0C-C889476B9692}"/>
              </a:ext>
            </a:extLst>
          </p:cNvPr>
          <p:cNvSpPr/>
          <p:nvPr/>
        </p:nvSpPr>
        <p:spPr>
          <a:xfrm>
            <a:off x="3706762" y="3232980"/>
            <a:ext cx="4562168" cy="1223057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Fundamentals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DE052-D7A4-4280-AD0B-E0060535767D}"/>
              </a:ext>
            </a:extLst>
          </p:cNvPr>
          <p:cNvSpPr txBox="1"/>
          <p:nvPr/>
        </p:nvSpPr>
        <p:spPr>
          <a:xfrm>
            <a:off x="651000" y="3358904"/>
            <a:ext cx="21484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Fundamentals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2F73F-98FE-497D-ABF2-E3D8629E03CA}"/>
              </a:ext>
            </a:extLst>
          </p:cNvPr>
          <p:cNvGrpSpPr/>
          <p:nvPr/>
        </p:nvGrpSpPr>
        <p:grpSpPr>
          <a:xfrm>
            <a:off x="3380800" y="5365166"/>
            <a:ext cx="5214091" cy="706802"/>
            <a:chOff x="3503612" y="5666405"/>
            <a:chExt cx="4573730" cy="706802"/>
          </a:xfrm>
        </p:grpSpPr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1B9F98C2-75C2-475C-8648-8F7F958186C5}"/>
                </a:ext>
              </a:extLst>
            </p:cNvPr>
            <p:cNvSpPr/>
            <p:nvPr/>
          </p:nvSpPr>
          <p:spPr>
            <a:xfrm>
              <a:off x="3503612" y="5666405"/>
              <a:ext cx="1239666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Java</a:t>
              </a: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01259880-7BE3-4520-ABD5-A691CFEE7780}"/>
                </a:ext>
              </a:extLst>
            </p:cNvPr>
            <p:cNvSpPr/>
            <p:nvPr/>
          </p:nvSpPr>
          <p:spPr>
            <a:xfrm>
              <a:off x="4873906" y="5666405"/>
              <a:ext cx="762000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C#</a:t>
              </a: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504244-89C6-479B-8313-D5B700D58A99}"/>
                </a:ext>
              </a:extLst>
            </p:cNvPr>
            <p:cNvSpPr/>
            <p:nvPr/>
          </p:nvSpPr>
          <p:spPr>
            <a:xfrm>
              <a:off x="5766534" y="5666405"/>
              <a:ext cx="1434994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Python</a:t>
              </a:r>
            </a:p>
          </p:txBody>
        </p:sp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F6A97AFF-BC20-4887-9742-09B7DE9601F1}"/>
                </a:ext>
              </a:extLst>
            </p:cNvPr>
            <p:cNvSpPr/>
            <p:nvPr/>
          </p:nvSpPr>
          <p:spPr>
            <a:xfrm>
              <a:off x="7332155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JS</a:t>
              </a:r>
            </a:p>
          </p:txBody>
        </p:sp>
      </p:grpSp>
      <p:sp>
        <p:nvSpPr>
          <p:cNvPr id="2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0F73DE-2AAF-4196-9E98-8252A1131656}"/>
              </a:ext>
            </a:extLst>
          </p:cNvPr>
          <p:cNvSpPr txBox="1"/>
          <p:nvPr/>
        </p:nvSpPr>
        <p:spPr>
          <a:xfrm>
            <a:off x="2938544" y="6339221"/>
            <a:ext cx="611074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https://softuni.bg/trainings/courses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2" grpId="0"/>
      <p:bldP spid="84" grpId="0"/>
      <p:bldP spid="31" grpId="0" animBg="1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E0A17-8DB0-42F9-B3FB-74C9B426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EE1C7-1149-41B3-A45A-915EFAD8B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59336"/>
            <a:ext cx="11818096" cy="560787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400" dirty="0"/>
              <a:t>The "</a:t>
            </a:r>
            <a:r>
              <a:rPr lang="en-US" sz="3400" b="1" dirty="0"/>
              <a:t>Software University</a:t>
            </a:r>
            <a:r>
              <a:rPr lang="en-US" sz="3400" dirty="0"/>
              <a:t>" learning program @ SoftUni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Become a </a:t>
            </a:r>
            <a:r>
              <a:rPr lang="en-US" b="1" dirty="0"/>
              <a:t>professional software engineer </a:t>
            </a:r>
            <a:r>
              <a:rPr lang="en-US" dirty="0"/>
              <a:t>in ~ 1-2 years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b="1" dirty="0"/>
              <a:t>Professions</a:t>
            </a:r>
            <a:r>
              <a:rPr lang="en-US" dirty="0"/>
              <a:t>: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C# </a:t>
            </a:r>
            <a:r>
              <a:rPr lang="en-US" dirty="0"/>
              <a:t>/ .NET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</a:t>
            </a:r>
            <a:r>
              <a:rPr lang="en-US" dirty="0"/>
              <a:t> &amp; Spring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JavaScript</a:t>
            </a:r>
            <a:r>
              <a:rPr lang="en-US" dirty="0"/>
              <a:t>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Python</a:t>
            </a:r>
            <a:r>
              <a:rPr lang="en-US" dirty="0"/>
              <a:t> &amp; Django Web Developer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https://softuni.bg/curriculum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1E9007-6A00-4DC6-8853-9049C207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Learning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53" y="2741039"/>
            <a:ext cx="5690345" cy="24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Ð ÐµÐ·ÑÐ»ÑÐ°Ñ Ñ Ð¸Ð·Ð¾Ð±ÑÐ°Ð¶ÐµÐ½Ð¸Ðµ Ð·Ð° partners png">
            <a:extLst>
              <a:ext uri="{FF2B5EF4-FFF2-40B4-BE49-F238E27FC236}">
                <a16:creationId xmlns:a16="http://schemas.microsoft.com/office/drawing/2014/main" id="{EE0A1201-F763-428D-8A16-3BB8DEA8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5" y="1244757"/>
            <a:ext cx="3325109" cy="31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E3FC38F6-A3E0-48E1-B781-D82BB17E1FF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Tech Companies, Who </a:t>
            </a:r>
            <a:r>
              <a:rPr lang="en-US"/>
              <a:t>Support SoftUni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SoftUni Partners</a:t>
            </a:r>
          </a:p>
        </p:txBody>
      </p:sp>
    </p:spTree>
    <p:extLst>
      <p:ext uri="{BB962C8B-B14F-4D97-AF65-F5344CB8AC3E}">
        <p14:creationId xmlns:p14="http://schemas.microsoft.com/office/powerpoint/2010/main" val="4072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49673" y="2849671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2356669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26" y="1687971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1" y="1597174"/>
            <a:ext cx="5116914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9" y="1238971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1" y="4363706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06404" y="5804742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1" y="4327206"/>
            <a:ext cx="1827471" cy="109217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5" y="2643494"/>
            <a:ext cx="3631278" cy="129835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35" y="5595629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4" y="5519375"/>
            <a:ext cx="2391414" cy="114551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C54AECE5-A7C3-4F84-941E-EDAA4DCD2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6" y="4295780"/>
            <a:ext cx="2520171" cy="86965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7760FE36-8EB1-4B6F-A56E-4FE01D75DF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8" y="4737801"/>
            <a:ext cx="3202860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50" y="1883975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B4AD2-9F26-4C08-9B7F-20D4CBAE7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2A3EA-5574-4520-8B5C-9762FE8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Coca-Cola HBC – Bulgaria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128CCC-6709-487E-B68E-C79151AAE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/>
          </a:bodyPr>
          <a:lstStyle/>
          <a:p>
            <a:r>
              <a:rPr lang="en-US" dirty="0"/>
              <a:t>Coca‑Cola HBC is one of the world's        largest bottlers of brands from                                 the Coca‑Cola company</a:t>
            </a:r>
          </a:p>
          <a:p>
            <a:r>
              <a:rPr lang="en-US" dirty="0"/>
              <a:t>CCHBC started operations in Bulgaria in 1992 and since then is one of the biggest contributors to the local economy </a:t>
            </a:r>
          </a:p>
          <a:p>
            <a:r>
              <a:rPr lang="en-US" dirty="0"/>
              <a:t>Global company with over 30 thousand engaged people</a:t>
            </a:r>
          </a:p>
          <a:p>
            <a:r>
              <a:rPr lang="en-US" dirty="0">
                <a:hlinkClick r:id="rId2"/>
              </a:rPr>
              <a:t>https://bg.coca-colahellenic.com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8" name="Picture 7" descr="Text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9" b="23764"/>
          <a:stretch/>
        </p:blipFill>
        <p:spPr>
          <a:xfrm>
            <a:off x="8321838" y="1196125"/>
            <a:ext cx="3619808" cy="13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4486</TotalTime>
  <Words>1790</Words>
  <Application>Microsoft Office PowerPoint</Application>
  <PresentationFormat>Widescreen</PresentationFormat>
  <Paragraphs>326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</vt:lpstr>
      <vt:lpstr>Software University: Learning Program</vt:lpstr>
      <vt:lpstr>Table of Contents</vt:lpstr>
      <vt:lpstr>Questions?</vt:lpstr>
      <vt:lpstr>The SoftUni Family</vt:lpstr>
      <vt:lpstr>Software Engineering Learning Program</vt:lpstr>
      <vt:lpstr>SoftUni Partners</vt:lpstr>
      <vt:lpstr>SoftUni Diamond Partners</vt:lpstr>
      <vt:lpstr>Educational Partners</vt:lpstr>
      <vt:lpstr>Coca-Cola HBC – Bulgaria</vt:lpstr>
      <vt:lpstr>CreateX</vt:lpstr>
      <vt:lpstr>Postbank</vt:lpstr>
      <vt:lpstr>SuperHosting</vt:lpstr>
      <vt:lpstr>SmartIT</vt:lpstr>
      <vt:lpstr>Draft Kings</vt:lpstr>
      <vt:lpstr>Indeavr</vt:lpstr>
      <vt:lpstr>Taulia</vt:lpstr>
      <vt:lpstr>Software Group</vt:lpstr>
      <vt:lpstr>Schwarz IT</vt:lpstr>
      <vt:lpstr>PokerStars</vt:lpstr>
      <vt:lpstr>PharVision Capital</vt:lpstr>
      <vt:lpstr>Bosch.IO</vt:lpstr>
      <vt:lpstr>The Trainers</vt:lpstr>
      <vt:lpstr>Desislava Topuzakova</vt:lpstr>
      <vt:lpstr>Veronika Vaneva</vt:lpstr>
      <vt:lpstr>Stoyan Shopov</vt:lpstr>
      <vt:lpstr>Ivaylo Papazov</vt:lpstr>
      <vt:lpstr>Mario Zahariev</vt:lpstr>
      <vt:lpstr>Martin Paunov</vt:lpstr>
      <vt:lpstr>Viktor Dakov</vt:lpstr>
      <vt:lpstr>Atanas Atanasov</vt:lpstr>
      <vt:lpstr>Angel Georgiev</vt:lpstr>
      <vt:lpstr>Ivaylo Kenov</vt:lpstr>
      <vt:lpstr>Viktor Kostadinov</vt:lpstr>
      <vt:lpstr>Ilia Idakiev</vt:lpstr>
      <vt:lpstr>Nikolay Bankin</vt:lpstr>
      <vt:lpstr>Doncho Minkov</vt:lpstr>
      <vt:lpstr>Stamo Petkov</vt:lpstr>
      <vt:lpstr>Simeon Petrov</vt:lpstr>
      <vt:lpstr>Learning Paths and Opportunities</vt:lpstr>
      <vt:lpstr>Software Engineering: Educational Program</vt:lpstr>
      <vt:lpstr>Curriculum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and Partners</dc:title>
  <dc:subject>Software Development</dc:subject>
  <dc:creator>Software University</dc:creator>
  <cp:keywords>CODE; Career Orientation Days Event. Tech Module</cp:keywords>
  <dc:description>© SoftUni – https://about.softuni.bg/
© Software University – https://softuni.bg
Copyrighted document. Unauthorized copy, reproduction or use is not permitted.</dc:description>
  <cp:lastModifiedBy>Angel Georgiev</cp:lastModifiedBy>
  <cp:revision>193</cp:revision>
  <dcterms:created xsi:type="dcterms:W3CDTF">2018-05-23T13:08:44Z</dcterms:created>
  <dcterms:modified xsi:type="dcterms:W3CDTF">2022-09-12T14:41:17Z</dcterms:modified>
  <cp:category>SoftUni;Software University</cp:category>
</cp:coreProperties>
</file>